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6858000" cx="12192000"/>
  <p:notesSz cx="6858000" cy="9144000"/>
  <p:embeddedFontLst>
    <p:embeddedFont>
      <p:font typeface="Roboto"/>
      <p:regular r:id="rId36"/>
      <p:bold r:id="rId37"/>
      <p:italic r:id="rId38"/>
      <p:boldItalic r:id="rId39"/>
    </p:embeddedFont>
    <p:embeddedFont>
      <p:font typeface="Lato"/>
      <p:regular r:id="rId40"/>
      <p:bold r:id="rId41"/>
      <p:italic r:id="rId42"/>
      <p:boldItalic r:id="rId43"/>
    </p:embeddedFont>
    <p:embeddedFont>
      <p:font typeface="Montserrat"/>
      <p:regular r:id="rId44"/>
      <p:bold r:id="rId45"/>
      <p:italic r:id="rId46"/>
      <p:boldItalic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48" roundtripDataSignature="AMtx7mjmOwXJrZPGfMcsVokaZIoRa8F0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-regular.fntdata"/><Relationship Id="rId20" Type="http://schemas.openxmlformats.org/officeDocument/2006/relationships/slide" Target="slides/slide15.xml"/><Relationship Id="rId42" Type="http://schemas.openxmlformats.org/officeDocument/2006/relationships/font" Target="fonts/Lato-italic.fntdata"/><Relationship Id="rId41" Type="http://schemas.openxmlformats.org/officeDocument/2006/relationships/font" Target="fonts/Lato-bold.fntdata"/><Relationship Id="rId22" Type="http://schemas.openxmlformats.org/officeDocument/2006/relationships/slide" Target="slides/slide17.xml"/><Relationship Id="rId44" Type="http://schemas.openxmlformats.org/officeDocument/2006/relationships/font" Target="fonts/Montserrat-regular.fntdata"/><Relationship Id="rId21" Type="http://schemas.openxmlformats.org/officeDocument/2006/relationships/slide" Target="slides/slide16.xml"/><Relationship Id="rId43" Type="http://schemas.openxmlformats.org/officeDocument/2006/relationships/font" Target="fonts/Lato-boldItalic.fntdata"/><Relationship Id="rId24" Type="http://schemas.openxmlformats.org/officeDocument/2006/relationships/slide" Target="slides/slide19.xml"/><Relationship Id="rId46" Type="http://schemas.openxmlformats.org/officeDocument/2006/relationships/font" Target="fonts/Montserrat-italic.fntdata"/><Relationship Id="rId23" Type="http://schemas.openxmlformats.org/officeDocument/2006/relationships/slide" Target="slides/slide18.xml"/><Relationship Id="rId45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48" Type="http://customschemas.google.com/relationships/presentationmetadata" Target="metadata"/><Relationship Id="rId25" Type="http://schemas.openxmlformats.org/officeDocument/2006/relationships/slide" Target="slides/slide20.xml"/><Relationship Id="rId47" Type="http://schemas.openxmlformats.org/officeDocument/2006/relationships/font" Target="fonts/Montserrat-bold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Roboto-bold.fntdata"/><Relationship Id="rId14" Type="http://schemas.openxmlformats.org/officeDocument/2006/relationships/slide" Target="slides/slide9.xml"/><Relationship Id="rId36" Type="http://schemas.openxmlformats.org/officeDocument/2006/relationships/font" Target="fonts/Roboto-regular.fntdata"/><Relationship Id="rId17" Type="http://schemas.openxmlformats.org/officeDocument/2006/relationships/slide" Target="slides/slide12.xml"/><Relationship Id="rId39" Type="http://schemas.openxmlformats.org/officeDocument/2006/relationships/font" Target="fonts/Roboto-boldItalic.fntdata"/><Relationship Id="rId16" Type="http://schemas.openxmlformats.org/officeDocument/2006/relationships/slide" Target="slides/slide11.xml"/><Relationship Id="rId38" Type="http://schemas.openxmlformats.org/officeDocument/2006/relationships/font" Target="fonts/Roboto-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a178e39349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a178e39349_1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a183242c70_2_6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a183242c70_2_6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a183242c70_2_6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a183242c70_2_6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a183242c70_2_6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a183242c70_2_6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a183242c70_2_6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a183242c70_2_6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a183242c70_2_6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a183242c70_2_6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a183242c70_2_7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a183242c70_2_7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a17e988b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a17e988b9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a178e39349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a178e39349_1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a17e988b9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a17e988b9b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a199dfb16f_5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a199dfb16f_5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a199dfb16f_5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a199dfb16f_5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a17e988b9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a17e988b9b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a17e988b9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a17e988b9b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a183242c70_2_7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a183242c70_2_7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a199dfb16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a199dfb16f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a178e39349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ga178e39349_1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a1e7c4a34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a1e7c4a343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a178e39349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ga178e39349_1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a1c483b41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a1c483b41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a183242c70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a183242c70_2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178e393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/>
              <a:t>Dodać tytul</a:t>
            </a:r>
            <a:endParaRPr/>
          </a:p>
        </p:txBody>
      </p:sp>
      <p:sp>
        <p:nvSpPr>
          <p:cNvPr id="139" name="Google Shape;139;ga178e3934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a178e39349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225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Procedury </a:t>
            </a: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ratujące życie;</a:t>
            </a:r>
            <a:endParaRPr b="1"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Ratunkowe podanie leków</a:t>
            </a: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lub</a:t>
            </a: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przetoczenie krwi </a:t>
            </a: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bądź resuscytacja płynowa;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Każdy ze stanów klinicznych: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Zaintubowany, bez oddechu, bez tętna, ciężka niewydolność oddechowa, 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SpO2 &lt; 90%, </a:t>
            </a:r>
            <a:endParaRPr sz="24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2286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400"/>
              <a:buChar char="•"/>
            </a:pPr>
            <a:r>
              <a:rPr b="1"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Nagłe</a:t>
            </a:r>
            <a:r>
              <a:rPr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głębokie zaburzenia stanu świadomości lub brak reakcji na bodźce.</a:t>
            </a:r>
            <a:endParaRPr/>
          </a:p>
        </p:txBody>
      </p:sp>
      <p:sp>
        <p:nvSpPr>
          <p:cNvPr id="145" name="Google Shape;145;ga178e39349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a1c483b416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225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Procedury </a:t>
            </a: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ratujące życie;</a:t>
            </a:r>
            <a:endParaRPr b="1"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Ratunkowe podanie leków</a:t>
            </a: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lub</a:t>
            </a: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przetoczenie krwi </a:t>
            </a: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bądź resuscytacja płynowa;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Każdy ze stanów klinicznych: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Zaintubowany, bez oddechu, bez tętna, ciężka niewydolność oddechowa, 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SpO2 &lt; 90%, </a:t>
            </a:r>
            <a:endParaRPr sz="24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2286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400"/>
              <a:buChar char="•"/>
            </a:pPr>
            <a:r>
              <a:rPr b="1"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Nagłe</a:t>
            </a:r>
            <a:r>
              <a:rPr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głębokie zaburzenia stanu świadomości lub brak reakcji na bodźce.</a:t>
            </a:r>
            <a:endParaRPr/>
          </a:p>
        </p:txBody>
      </p:sp>
      <p:sp>
        <p:nvSpPr>
          <p:cNvPr id="153" name="Google Shape;153;ga1c483b416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a1c483b416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225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Procedury </a:t>
            </a: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ratujące życie;</a:t>
            </a:r>
            <a:endParaRPr b="1"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Ratunkowe podanie leków</a:t>
            </a: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lub</a:t>
            </a: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przetoczenie krwi </a:t>
            </a: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bądź resuscytacja płynowa;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Każdy ze stanów klinicznych: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Zaintubowany, bez oddechu, bez tętna, ciężka niewydolność oddechowa, 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SpO2 &lt; 90%, </a:t>
            </a:r>
            <a:endParaRPr sz="24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2286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400"/>
              <a:buChar char="•"/>
            </a:pPr>
            <a:r>
              <a:rPr b="1"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Nagłe</a:t>
            </a:r>
            <a:r>
              <a:rPr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głębokie zaburzenia stanu świadomości lub brak reakcji na bodźce.</a:t>
            </a:r>
            <a:endParaRPr/>
          </a:p>
        </p:txBody>
      </p:sp>
      <p:sp>
        <p:nvSpPr>
          <p:cNvPr id="162" name="Google Shape;162;ga1c483b416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a1c483b416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225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Procedury </a:t>
            </a: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ratujące życie;</a:t>
            </a:r>
            <a:endParaRPr b="1"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Ratunkowe podanie leków</a:t>
            </a: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lub</a:t>
            </a:r>
            <a:r>
              <a:rPr b="1"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przetoczenie krwi </a:t>
            </a: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bądź resuscytacja płynowa;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Każdy ze stanów klinicznych: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225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Calibri"/>
              <a:buChar char="•"/>
            </a:pPr>
            <a:r>
              <a:rPr lang="pl-PL" sz="17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Zaintubowany, bez oddechu, bez tętna, ciężka niewydolność oddechowa, </a:t>
            </a:r>
            <a:endParaRPr sz="17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228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SpO2 &lt; 90%, </a:t>
            </a:r>
            <a:endParaRPr sz="240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6700" lvl="0" marL="2286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400"/>
              <a:buChar char="•"/>
            </a:pPr>
            <a:r>
              <a:rPr b="1"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Nagłe</a:t>
            </a:r>
            <a:r>
              <a:rPr lang="pl-PL" sz="24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, głębokie zaburzenia stanu świadomości lub brak reakcji na bodźce.</a:t>
            </a:r>
            <a:endParaRPr/>
          </a:p>
        </p:txBody>
      </p:sp>
      <p:sp>
        <p:nvSpPr>
          <p:cNvPr id="169" name="Google Shape;169;ga1c483b416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ajd tytułowy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tekst pionowy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pionowy i teks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tuł i zawartość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główek sekcji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wa elementy zawartości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ównanie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ylko tytuł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usty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awartość z podpisem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az z podpisem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-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25.png"/><Relationship Id="rId5" Type="http://schemas.openxmlformats.org/officeDocument/2006/relationships/image" Target="../media/image18.png"/><Relationship Id="rId6" Type="http://schemas.openxmlformats.org/officeDocument/2006/relationships/image" Target="../media/image12.png"/><Relationship Id="rId7" Type="http://schemas.openxmlformats.org/officeDocument/2006/relationships/image" Target="../media/image16.png"/><Relationship Id="rId8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Relationship Id="rId4" Type="http://schemas.openxmlformats.org/officeDocument/2006/relationships/image" Target="../media/image2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32.png"/><Relationship Id="rId5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23.png"/><Relationship Id="rId5" Type="http://schemas.openxmlformats.org/officeDocument/2006/relationships/image" Target="../media/image3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png"/><Relationship Id="rId4" Type="http://schemas.openxmlformats.org/officeDocument/2006/relationships/image" Target="../media/image20.png"/><Relationship Id="rId5" Type="http://schemas.openxmlformats.org/officeDocument/2006/relationships/image" Target="../media/image3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png"/><Relationship Id="rId4" Type="http://schemas.openxmlformats.org/officeDocument/2006/relationships/image" Target="../media/image17.png"/><Relationship Id="rId5" Type="http://schemas.openxmlformats.org/officeDocument/2006/relationships/image" Target="../media/image3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png"/><Relationship Id="rId4" Type="http://schemas.openxmlformats.org/officeDocument/2006/relationships/image" Target="../media/image27.png"/><Relationship Id="rId5" Type="http://schemas.openxmlformats.org/officeDocument/2006/relationships/image" Target="../media/image3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Relationship Id="rId4" Type="http://schemas.openxmlformats.org/officeDocument/2006/relationships/image" Target="../media/image29.png"/><Relationship Id="rId5" Type="http://schemas.openxmlformats.org/officeDocument/2006/relationships/image" Target="../media/image3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.png"/><Relationship Id="rId4" Type="http://schemas.openxmlformats.org/officeDocument/2006/relationships/image" Target="../media/image30.png"/><Relationship Id="rId5" Type="http://schemas.openxmlformats.org/officeDocument/2006/relationships/image" Target="../media/image3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.png"/><Relationship Id="rId4" Type="http://schemas.openxmlformats.org/officeDocument/2006/relationships/hyperlink" Target="mailto:triazpytania@sensonics.pl" TargetMode="External"/><Relationship Id="rId5" Type="http://schemas.openxmlformats.org/officeDocument/2006/relationships/image" Target="../media/image33.png"/><Relationship Id="rId6" Type="http://schemas.openxmlformats.org/officeDocument/2006/relationships/image" Target="../media/image34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7.png"/><Relationship Id="rId4" Type="http://schemas.openxmlformats.org/officeDocument/2006/relationships/image" Target="../media/image31.jpg"/><Relationship Id="rId5" Type="http://schemas.openxmlformats.org/officeDocument/2006/relationships/image" Target="../media/image2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3.png"/><Relationship Id="rId5" Type="http://schemas.openxmlformats.org/officeDocument/2006/relationships/image" Target="../media/image10.png"/><Relationship Id="rId6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9.png"/><Relationship Id="rId6" Type="http://schemas.openxmlformats.org/officeDocument/2006/relationships/image" Target="../media/image4.png"/><Relationship Id="rId7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5" Type="http://schemas.openxmlformats.org/officeDocument/2006/relationships/image" Target="../media/image3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a178e39349_1_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QUIZ</a:t>
            </a:r>
            <a:endParaRPr b="1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t/>
            </a:r>
            <a:endParaRPr sz="5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9" name="Google Shape;179;ga178e39349_1_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286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3600">
                <a:solidFill>
                  <a:srgbClr val="595959"/>
                </a:solidFill>
              </a:rPr>
              <a:t>NADAJ KATEGORIĘ PILNOŚCI ZGODNIE Z ESI</a:t>
            </a:r>
            <a:endParaRPr b="1" sz="3600">
              <a:solidFill>
                <a:srgbClr val="595959"/>
              </a:solidFill>
            </a:endParaRPr>
          </a:p>
          <a:p>
            <a:pPr indent="0" lvl="0" marL="22860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595959"/>
              </a:solidFill>
            </a:endParaRPr>
          </a:p>
          <a:p>
            <a:pPr indent="0" lvl="0" marL="22860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3600">
              <a:solidFill>
                <a:srgbClr val="595959"/>
              </a:solidFill>
            </a:endParaRPr>
          </a:p>
        </p:txBody>
      </p:sp>
      <p:pic>
        <p:nvPicPr>
          <p:cNvPr id="180" name="Google Shape;180;ga178e39349_1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200" y="3428999"/>
            <a:ext cx="1848450" cy="2293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ga178e39349_1_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23525" y="3418088"/>
            <a:ext cx="1812550" cy="2249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a178e39349_1_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91462" y="3406940"/>
            <a:ext cx="1848450" cy="2271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a178e39349_1_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5300" y="3406938"/>
            <a:ext cx="1848461" cy="22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a178e39349_1_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541250" y="3429000"/>
            <a:ext cx="1812550" cy="2227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a183242c70_2_67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PACJENT 1</a:t>
            </a:r>
            <a:endParaRPr b="1" sz="5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0" name="Google Shape;190;ga183242c70_2_67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28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>
                <a:solidFill>
                  <a:srgbClr val="595959"/>
                </a:solidFill>
              </a:rPr>
              <a:t>“Myślę,że zatrułem się w podróży” zgłasza 34-latek, który zgłosił się na SOR z powodu  biegunki </a:t>
            </a:r>
            <a:br>
              <a:rPr lang="pl-PL" sz="3600">
                <a:solidFill>
                  <a:srgbClr val="595959"/>
                </a:solidFill>
              </a:rPr>
            </a:br>
            <a:r>
              <a:rPr lang="pl-PL" sz="3600">
                <a:solidFill>
                  <a:srgbClr val="595959"/>
                </a:solidFill>
              </a:rPr>
              <a:t>i skurczowych bólów brzucha. “Chyba się odwodniłem“.</a:t>
            </a:r>
            <a:endParaRPr sz="3600">
              <a:solidFill>
                <a:srgbClr val="595959"/>
              </a:solidFill>
            </a:endParaRPr>
          </a:p>
          <a:p>
            <a:pPr indent="0" lvl="0" marL="228600" rtl="0" algn="just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l-PL" sz="3600">
                <a:solidFill>
                  <a:srgbClr val="595959"/>
                </a:solidFill>
              </a:rPr>
              <a:t>Parametry życiowe: T 36.7 </a:t>
            </a:r>
            <a:r>
              <a:rPr baseline="30000" lang="pl-PL" sz="3600">
                <a:solidFill>
                  <a:srgbClr val="595959"/>
                </a:solidFill>
              </a:rPr>
              <a:t>o</a:t>
            </a:r>
            <a:r>
              <a:rPr lang="pl-PL" sz="3600">
                <a:solidFill>
                  <a:srgbClr val="595959"/>
                </a:solidFill>
              </a:rPr>
              <a:t>C</a:t>
            </a:r>
            <a:r>
              <a:rPr b="1" lang="pl-PL" sz="1200">
                <a:solidFill>
                  <a:srgbClr val="5959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pl-PL" sz="3600">
                <a:solidFill>
                  <a:srgbClr val="595959"/>
                </a:solidFill>
              </a:rPr>
              <a:t> RR 22/min, HR 112/min, BP 120/80 mm Hg, SpO2 100%</a:t>
            </a:r>
            <a:endParaRPr sz="3600">
              <a:solidFill>
                <a:srgbClr val="595959"/>
              </a:solidFill>
            </a:endParaRPr>
          </a:p>
          <a:p>
            <a:pPr indent="0" lvl="0" marL="2286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a183242c70_2_68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PACJENT 2</a:t>
            </a:r>
            <a:endParaRPr b="1" sz="5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6" name="Google Shape;196;ga183242c70_2_68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pl-PL" sz="3600">
                <a:solidFill>
                  <a:srgbClr val="595959"/>
                </a:solidFill>
              </a:rPr>
              <a:t>“Nie wiem co dzieje się z moją córeczką” mówi przestraszona matka. Zgłasza, że jej 2-tygodniowa córka nie zachowuje się normalnie i nie przyjmuje pokarmów. Podczas rozbierania zauważasz, że dziecko jest apatyczne i ma marmurkową skórę.</a:t>
            </a:r>
            <a:endParaRPr sz="36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a183242c70_2_68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PACJENT 3</a:t>
            </a:r>
            <a:endParaRPr b="1" sz="5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2" name="Google Shape;202;ga183242c70_2_68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pl-PL" sz="3600">
                <a:solidFill>
                  <a:srgbClr val="595959"/>
                </a:solidFill>
              </a:rPr>
              <a:t>“Podczas śniadania z żoną nagle przestałem widzieć na prawe oko. Trwało to jakieś 5 minut. Bardzo się boję, bo nic takiego wcześniej mi się nie przytrafiło” - zgłasza 56-latek chorujący na nadciśnienie tętnicze i hipercholesterolemię. </a:t>
            </a:r>
            <a:endParaRPr sz="36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a183242c70_2_69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PACJENT 4</a:t>
            </a:r>
            <a:endParaRPr b="1" sz="5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8" name="Google Shape;208;ga183242c70_2_69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pl-PL" sz="3600">
                <a:solidFill>
                  <a:srgbClr val="595959"/>
                </a:solidFill>
              </a:rPr>
              <a:t>“Dzisiaj rano nadepnąłem na zardzewiały gwóźdź. Przebił się przez podeszwę buta i wbił mi się w stopę. Bardzo dokładnie umyłem ranę. Czytałem w Internecie, że powinienem dostać szczepionkę przeciwtężcową”. Wywiad medyczny nieobciążony. Parametry życiowe </a:t>
            </a:r>
            <a:br>
              <a:rPr lang="pl-PL" sz="3600">
                <a:solidFill>
                  <a:srgbClr val="595959"/>
                </a:solidFill>
              </a:rPr>
            </a:br>
            <a:r>
              <a:rPr lang="pl-PL" sz="3600">
                <a:solidFill>
                  <a:srgbClr val="595959"/>
                </a:solidFill>
              </a:rPr>
              <a:t>w normie.</a:t>
            </a:r>
            <a:endParaRPr sz="36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a183242c70_2_69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PACJENT 5</a:t>
            </a:r>
            <a:endParaRPr b="1" sz="5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4" name="Google Shape;214;ga183242c70_2_69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3600">
                <a:solidFill>
                  <a:srgbClr val="595959"/>
                </a:solidFill>
              </a:rPr>
              <a:t>“Szłam przez miasto i skręciłam kostkę schodząc </a:t>
            </a:r>
            <a:br>
              <a:rPr lang="pl-PL" sz="3600">
                <a:solidFill>
                  <a:srgbClr val="595959"/>
                </a:solidFill>
              </a:rPr>
            </a:br>
            <a:r>
              <a:rPr lang="pl-PL" sz="3600">
                <a:solidFill>
                  <a:srgbClr val="595959"/>
                </a:solidFill>
              </a:rPr>
              <a:t>z krawężnika. Nie wydaje mi się, żebym złamała nogę, ale bardzo mnie boli” - podaje 43-latka z chorobą zapalną jelit w wywiadzie.</a:t>
            </a:r>
            <a:endParaRPr sz="3600">
              <a:solidFill>
                <a:srgbClr val="595959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pl-PL" sz="3600">
                <a:solidFill>
                  <a:srgbClr val="595959"/>
                </a:solidFill>
              </a:rPr>
              <a:t>Parametry życiowe: T 36,7 </a:t>
            </a:r>
            <a:r>
              <a:rPr baseline="30000" lang="pl-PL" sz="3600">
                <a:solidFill>
                  <a:srgbClr val="595959"/>
                </a:solidFill>
              </a:rPr>
              <a:t>o</a:t>
            </a:r>
            <a:r>
              <a:rPr lang="pl-PL" sz="3600">
                <a:solidFill>
                  <a:srgbClr val="595959"/>
                </a:solidFill>
              </a:rPr>
              <a:t>C, HR 72/min, RR 18/min, BP 134/80 mmHg, SpO2 100%, ból 8/10.</a:t>
            </a:r>
            <a:endParaRPr sz="36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a183242c70_2_70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700">
              <a:solidFill>
                <a:srgbClr val="595959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pl-PL" sz="5700">
                <a:solidFill>
                  <a:srgbClr val="595959"/>
                </a:solidFill>
              </a:rPr>
              <a:t>STATYSTYCZNIE RZECZ BIORĄC</a:t>
            </a:r>
            <a:r>
              <a:rPr b="1" lang="pl-PL" sz="5700">
                <a:solidFill>
                  <a:srgbClr val="595959"/>
                </a:solidFill>
              </a:rPr>
              <a:t>...</a:t>
            </a:r>
            <a:endParaRPr b="1" sz="57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a17e988b9b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W</a:t>
            </a:r>
            <a:r>
              <a:rPr b="1" lang="pl-PL">
                <a:latin typeface="Lato"/>
                <a:ea typeface="Lato"/>
                <a:cs typeface="Lato"/>
                <a:sym typeface="Lato"/>
              </a:rPr>
              <a:t>yniki badań - ZGODNOŚĆ DECYZJI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5" name="Google Shape;225;ga17e988b9b_0_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2400"/>
              <a:t>Test W Kendalla</a:t>
            </a:r>
            <a:endParaRPr b="1" sz="2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-PL" sz="1800"/>
              <a:t> 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-PL" sz="1800"/>
              <a:t> 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226" name="Google Shape;226;ga17e988b9b_0_0"/>
          <p:cNvSpPr txBox="1"/>
          <p:nvPr/>
        </p:nvSpPr>
        <p:spPr>
          <a:xfrm>
            <a:off x="952500" y="5529925"/>
            <a:ext cx="10287000" cy="5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800">
                <a:solidFill>
                  <a:schemeClr val="dk1"/>
                </a:solidFill>
              </a:rPr>
              <a:t>Tab.1: Wartość porównawcza statystyki testowej oceniająca zgodność decyzji triażowej w grupie kursantów przed i po ukończeniu kursu. N = 410.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227" name="Google Shape;227;ga17e988b9b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188" y="2452713"/>
            <a:ext cx="10753725" cy="284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a178e39349_1_2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Wyniki badań - TRAFNOŚĆ DECYZJI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3" name="Google Shape;233;ga178e39349_1_20"/>
          <p:cNvSpPr txBox="1"/>
          <p:nvPr>
            <p:ph idx="1" type="body"/>
          </p:nvPr>
        </p:nvSpPr>
        <p:spPr>
          <a:xfrm>
            <a:off x="838200" y="1487350"/>
            <a:ext cx="6930300" cy="50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 sz="2400"/>
              <a:t>Test t-studenta wykazał różnice w próbach zależnych </a:t>
            </a:r>
            <a:r>
              <a:rPr lang="pl-PL" sz="1800"/>
              <a:t>(p&lt;0,05)</a:t>
            </a:r>
            <a:r>
              <a:rPr lang="pl-PL" sz="2400"/>
              <a:t>.</a:t>
            </a:r>
            <a:r>
              <a:rPr lang="pl-PL" sz="1800"/>
              <a:t>	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</a:pPr>
            <a:r>
              <a:rPr lang="pl-PL" sz="2400"/>
              <a:t>Test zmiany McNemara dla prób zależnych odrzucił hipotezę zerową o równości prawdopodobieństwa</a:t>
            </a:r>
            <a:r>
              <a:rPr lang="pl-PL" sz="2400"/>
              <a:t> </a:t>
            </a:r>
            <a:r>
              <a:rPr lang="pl-PL" sz="2400"/>
              <a:t>dla wszystkich par pytań </a:t>
            </a:r>
            <a:r>
              <a:rPr lang="pl-PL" sz="1800"/>
              <a:t>(p&lt;0,05)</a:t>
            </a:r>
            <a:r>
              <a:rPr lang="pl-PL" sz="2400"/>
              <a:t>.</a:t>
            </a:r>
            <a:r>
              <a:rPr lang="pl-PL" sz="1800"/>
              <a:t>		</a:t>
            </a:r>
            <a:r>
              <a:rPr lang="pl-PL" sz="2000"/>
              <a:t>	</a:t>
            </a:r>
            <a:endParaRPr sz="20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pl-PL" sz="2400"/>
              <a:t>Test Q Cochrana odrzucił </a:t>
            </a:r>
            <a:r>
              <a:rPr lang="pl-PL" sz="2400"/>
              <a:t>hipotezę</a:t>
            </a:r>
            <a:r>
              <a:rPr lang="pl-PL" sz="2400"/>
              <a:t> zerową </a:t>
            </a:r>
            <a:r>
              <a:rPr lang="pl-PL" sz="1800"/>
              <a:t>(p&lt;0,05)</a:t>
            </a:r>
            <a:r>
              <a:rPr lang="pl-PL" sz="2400"/>
              <a:t>.</a:t>
            </a:r>
            <a:r>
              <a:rPr lang="pl-PL" sz="1800"/>
              <a:t>		</a:t>
            </a:r>
            <a:r>
              <a:rPr lang="pl-PL" sz="2000"/>
              <a:t>	</a:t>
            </a:r>
            <a:endParaRPr sz="20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234" name="Google Shape;234;ga178e39349_1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93675" y="1422450"/>
            <a:ext cx="4555300" cy="45553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a178e39349_1_20"/>
          <p:cNvSpPr txBox="1"/>
          <p:nvPr/>
        </p:nvSpPr>
        <p:spPr>
          <a:xfrm>
            <a:off x="1081325" y="3708450"/>
            <a:ext cx="5765400" cy="3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pl-PL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pl-PL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ab.2: Wartości średnie prawidłowego odsetka odpowiedzi na pytania testowe przed i po kursie.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6" name="Google Shape;236;ga178e39349_1_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55239" y="2279325"/>
            <a:ext cx="5916536" cy="157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a17e988b9b_0_5"/>
          <p:cNvSpPr txBox="1"/>
          <p:nvPr>
            <p:ph type="title"/>
          </p:nvPr>
        </p:nvSpPr>
        <p:spPr>
          <a:xfrm>
            <a:off x="937050" y="125200"/>
            <a:ext cx="104166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Karta Segregacji Medycznej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2" name="Google Shape;242;ga17e988b9b_0_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22302" y="357925"/>
            <a:ext cx="2421275" cy="76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ga17e988b9b_0_5"/>
          <p:cNvSpPr txBox="1"/>
          <p:nvPr/>
        </p:nvSpPr>
        <p:spPr>
          <a:xfrm>
            <a:off x="996975" y="1743525"/>
            <a:ext cx="4694700" cy="42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KSM jest integralnym elementem Systemu Segregacji Medycznej opartym na metodologii ESI 4.0 i  stanowi elektroniczne narzędzie Systemu.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10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Opracowanie techniczne KSM:</a:t>
            </a: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 Łukasz Szotek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10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Opracowanie merytoryczne KSM:</a:t>
            </a:r>
            <a:endParaRPr sz="110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pl-PL" sz="110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 </a:t>
            </a: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Monika Bednarek – Chałuda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10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Konsultacje projektu KSM:</a:t>
            </a:r>
            <a:endParaRPr sz="110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 Michał Szemień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 Paweł Zwoliński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 Piotr Rychlik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10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Zatwierdzenie projektu KSM</a:t>
            </a:r>
            <a:endParaRPr sz="110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10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przez licencjodawcę metodologii:</a:t>
            </a:r>
            <a:endParaRPr sz="110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pl-PL" sz="110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 </a:t>
            </a: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Nicole Williams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 Director, Content Development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  </a:t>
            </a:r>
            <a:r>
              <a:rPr lang="pl-PL" sz="1250">
                <a:solidFill>
                  <a:srgbClr val="777777"/>
                </a:solidFill>
                <a:latin typeface="Lato"/>
                <a:ea typeface="Lato"/>
                <a:cs typeface="Lato"/>
                <a:sym typeface="Lato"/>
              </a:rPr>
              <a:t>Emergency Nurses Association</a:t>
            </a:r>
            <a:endParaRPr sz="1250">
              <a:solidFill>
                <a:srgbClr val="777777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4" name="Google Shape;244;ga17e988b9b_0_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89975" y="1475025"/>
            <a:ext cx="4067175" cy="453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"/>
          <p:cNvSpPr txBox="1"/>
          <p:nvPr>
            <p:ph type="ctrTitle"/>
          </p:nvPr>
        </p:nvSpPr>
        <p:spPr>
          <a:xfrm>
            <a:off x="1708219" y="1851408"/>
            <a:ext cx="4622243" cy="19097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2900">
                <a:latin typeface="Lato"/>
                <a:ea typeface="Lato"/>
                <a:cs typeface="Lato"/>
                <a:sym typeface="Lato"/>
              </a:rPr>
              <a:t>Triage w Szpitalnym Oddziale Ratunkowym</a:t>
            </a:r>
            <a:endParaRPr b="1" sz="29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2900">
                <a:latin typeface="Lato"/>
                <a:ea typeface="Lato"/>
                <a:cs typeface="Lato"/>
                <a:sym typeface="Lato"/>
              </a:rPr>
              <a:t>Emergency Severity Index</a:t>
            </a:r>
            <a:endParaRPr b="1" sz="29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2900">
                <a:latin typeface="Lato"/>
                <a:ea typeface="Lato"/>
                <a:cs typeface="Lato"/>
                <a:sym typeface="Lato"/>
              </a:rPr>
              <a:t>ESI</a:t>
            </a:r>
            <a:endParaRPr b="1" sz="2900">
              <a:solidFill>
                <a:srgbClr val="3F7DD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9" name="Google Shape;89;p2"/>
          <p:cNvSpPr txBox="1"/>
          <p:nvPr>
            <p:ph idx="1" type="subTitle"/>
          </p:nvPr>
        </p:nvSpPr>
        <p:spPr>
          <a:xfrm>
            <a:off x="1366576" y="3761171"/>
            <a:ext cx="5315578" cy="98165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Autorzy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2263500" y="4534925"/>
            <a:ext cx="3521700" cy="15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800">
                <a:solidFill>
                  <a:srgbClr val="595959"/>
                </a:solidFill>
              </a:rPr>
              <a:t>Natalia Antosz</a:t>
            </a:r>
            <a:endParaRPr sz="18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800">
                <a:solidFill>
                  <a:srgbClr val="595959"/>
                </a:solidFill>
              </a:rPr>
              <a:t> Monika Bednarek-Chałuda</a:t>
            </a:r>
            <a:endParaRPr sz="18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800">
                <a:solidFill>
                  <a:srgbClr val="595959"/>
                </a:solidFill>
              </a:rPr>
              <a:t> Karol Szwej </a:t>
            </a:r>
            <a:endParaRPr sz="18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-PL" sz="1800">
                <a:solidFill>
                  <a:srgbClr val="595959"/>
                </a:solidFill>
              </a:rPr>
              <a:t>Kamil Zarębczan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a199dfb16f_5_19"/>
          <p:cNvSpPr txBox="1"/>
          <p:nvPr>
            <p:ph type="title"/>
          </p:nvPr>
        </p:nvSpPr>
        <p:spPr>
          <a:xfrm>
            <a:off x="937050" y="125200"/>
            <a:ext cx="104166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Karta Segregacji Medycznej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0" name="Google Shape;250;ga199dfb16f_5_19"/>
          <p:cNvSpPr/>
          <p:nvPr/>
        </p:nvSpPr>
        <p:spPr>
          <a:xfrm>
            <a:off x="719625" y="2174000"/>
            <a:ext cx="2303700" cy="2549400"/>
          </a:xfrm>
          <a:prstGeom prst="wedgeEllipseCallout">
            <a:avLst>
              <a:gd fmla="val 83652" name="adj1"/>
              <a:gd fmla="val 2023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2100"/>
              <a:t>Terminal TOPSOR</a:t>
            </a:r>
            <a:endParaRPr b="1" sz="2100"/>
          </a:p>
        </p:txBody>
      </p:sp>
      <p:pic>
        <p:nvPicPr>
          <p:cNvPr id="251" name="Google Shape;251;ga199dfb16f_5_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85325" y="1685500"/>
            <a:ext cx="6781800" cy="424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ga199dfb16f_5_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22302" y="357925"/>
            <a:ext cx="2421275" cy="76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a199dfb16f_5_33"/>
          <p:cNvSpPr txBox="1"/>
          <p:nvPr>
            <p:ph type="title"/>
          </p:nvPr>
        </p:nvSpPr>
        <p:spPr>
          <a:xfrm>
            <a:off x="937050" y="125200"/>
            <a:ext cx="104166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Karta Segregacji Medycznej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58" name="Google Shape;258;ga199dfb16f_5_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7425" y="1792225"/>
            <a:ext cx="6619875" cy="413385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ga199dfb16f_5_33"/>
          <p:cNvSpPr/>
          <p:nvPr/>
        </p:nvSpPr>
        <p:spPr>
          <a:xfrm>
            <a:off x="719625" y="2174000"/>
            <a:ext cx="2303700" cy="2549400"/>
          </a:xfrm>
          <a:prstGeom prst="wedgeEllipseCallout">
            <a:avLst>
              <a:gd fmla="val 89757" name="adj1"/>
              <a:gd fmla="val 2023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2100"/>
              <a:t>EKRAN GŁÓWNY</a:t>
            </a:r>
            <a:endParaRPr b="1"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2100"/>
              <a:t>KSM</a:t>
            </a:r>
            <a:endParaRPr b="1" sz="2100"/>
          </a:p>
        </p:txBody>
      </p:sp>
      <p:pic>
        <p:nvPicPr>
          <p:cNvPr id="260" name="Google Shape;260;ga199dfb16f_5_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22302" y="357925"/>
            <a:ext cx="2421275" cy="76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a17e988b9b_0_15"/>
          <p:cNvSpPr/>
          <p:nvPr/>
        </p:nvSpPr>
        <p:spPr>
          <a:xfrm>
            <a:off x="719625" y="2174000"/>
            <a:ext cx="2303700" cy="2549400"/>
          </a:xfrm>
          <a:prstGeom prst="wedgeEllipseCallout">
            <a:avLst>
              <a:gd fmla="val 81305" name="adj1"/>
              <a:gd fmla="val 30838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2100"/>
              <a:t>EKRAN KARTY WYWIADU według SAMPLE</a:t>
            </a:r>
            <a:endParaRPr b="1" sz="2100"/>
          </a:p>
        </p:txBody>
      </p:sp>
      <p:pic>
        <p:nvPicPr>
          <p:cNvPr id="266" name="Google Shape;266;ga17e988b9b_0_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64150" y="1846375"/>
            <a:ext cx="6505575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ga17e988b9b_0_15"/>
          <p:cNvSpPr txBox="1"/>
          <p:nvPr>
            <p:ph type="title"/>
          </p:nvPr>
        </p:nvSpPr>
        <p:spPr>
          <a:xfrm>
            <a:off x="937050" y="125200"/>
            <a:ext cx="104166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Karta Segregacji Medycznej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68" name="Google Shape;268;ga17e988b9b_0_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22302" y="357925"/>
            <a:ext cx="2421275" cy="76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ga17e988b9b_0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27150" y="1706700"/>
            <a:ext cx="6810375" cy="424815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ga17e988b9b_0_20"/>
          <p:cNvSpPr txBox="1"/>
          <p:nvPr>
            <p:ph type="title"/>
          </p:nvPr>
        </p:nvSpPr>
        <p:spPr>
          <a:xfrm>
            <a:off x="937050" y="125200"/>
            <a:ext cx="104166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Karta Segregacji Medycznej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5" name="Google Shape;275;ga17e988b9b_0_20"/>
          <p:cNvSpPr/>
          <p:nvPr/>
        </p:nvSpPr>
        <p:spPr>
          <a:xfrm>
            <a:off x="719625" y="2174000"/>
            <a:ext cx="2303700" cy="2549400"/>
          </a:xfrm>
          <a:prstGeom prst="wedgeEllipseCallout">
            <a:avLst>
              <a:gd fmla="val 81305" name="adj1"/>
              <a:gd fmla="val 30838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500"/>
              <a:t>EKRAN PARAMETRÓW ŻYCIOWYCH</a:t>
            </a:r>
            <a:endParaRPr b="1" sz="1500"/>
          </a:p>
        </p:txBody>
      </p:sp>
      <p:pic>
        <p:nvPicPr>
          <p:cNvPr id="276" name="Google Shape;276;ga17e988b9b_0_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22302" y="357925"/>
            <a:ext cx="2421275" cy="76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ga183242c70_2_7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0325" y="1782900"/>
            <a:ext cx="6591300" cy="4152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a183242c70_2_718"/>
          <p:cNvSpPr/>
          <p:nvPr/>
        </p:nvSpPr>
        <p:spPr>
          <a:xfrm>
            <a:off x="719625" y="2174000"/>
            <a:ext cx="2303700" cy="2549400"/>
          </a:xfrm>
          <a:prstGeom prst="wedgeEllipseCallout">
            <a:avLst>
              <a:gd fmla="val 81305" name="adj1"/>
              <a:gd fmla="val 30838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800">
                <a:solidFill>
                  <a:schemeClr val="dk1"/>
                </a:solidFill>
              </a:rPr>
              <a:t>TRIAŻ ESI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800">
                <a:solidFill>
                  <a:schemeClr val="dk1"/>
                </a:solidFill>
              </a:rPr>
              <a:t>NADANIE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800">
                <a:solidFill>
                  <a:schemeClr val="dk1"/>
                </a:solidFill>
              </a:rPr>
              <a:t>KATEGORII 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800">
                <a:solidFill>
                  <a:schemeClr val="dk1"/>
                </a:solidFill>
              </a:rPr>
              <a:t>PILNOŚCI</a:t>
            </a:r>
            <a:endParaRPr b="1" sz="1500"/>
          </a:p>
        </p:txBody>
      </p:sp>
      <p:sp>
        <p:nvSpPr>
          <p:cNvPr id="283" name="Google Shape;283;ga183242c70_2_718"/>
          <p:cNvSpPr txBox="1"/>
          <p:nvPr>
            <p:ph type="title"/>
          </p:nvPr>
        </p:nvSpPr>
        <p:spPr>
          <a:xfrm>
            <a:off x="937050" y="125200"/>
            <a:ext cx="104166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Karta Segregacji Medycznej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84" name="Google Shape;284;ga183242c70_2_7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22302" y="357925"/>
            <a:ext cx="2421275" cy="76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a199dfb16f_1_0"/>
          <p:cNvSpPr/>
          <p:nvPr/>
        </p:nvSpPr>
        <p:spPr>
          <a:xfrm>
            <a:off x="719625" y="2174000"/>
            <a:ext cx="2303700" cy="2549400"/>
          </a:xfrm>
          <a:prstGeom prst="wedgeEllipseCallout">
            <a:avLst>
              <a:gd fmla="val 101031" name="adj1"/>
              <a:gd fmla="val 116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900"/>
              <a:t>EKRAN WYDRUKU</a:t>
            </a:r>
            <a:endParaRPr b="1" sz="1900"/>
          </a:p>
        </p:txBody>
      </p:sp>
      <p:pic>
        <p:nvPicPr>
          <p:cNvPr id="290" name="Google Shape;290;ga199dfb16f_1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57700" y="1337475"/>
            <a:ext cx="6524924" cy="462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ga199dfb16f_1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22302" y="357925"/>
            <a:ext cx="2421275" cy="76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ga199dfb16f_1_0"/>
          <p:cNvSpPr txBox="1"/>
          <p:nvPr>
            <p:ph type="title"/>
          </p:nvPr>
        </p:nvSpPr>
        <p:spPr>
          <a:xfrm>
            <a:off x="937050" y="125200"/>
            <a:ext cx="10416600" cy="117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>
                <a:latin typeface="Lato"/>
                <a:ea typeface="Lato"/>
                <a:cs typeface="Lato"/>
                <a:sym typeface="Lato"/>
              </a:rPr>
              <a:t>Karta Segregacji Medycznej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a178e39349_1_25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BIBLIOGRAFIA</a:t>
            </a:r>
            <a:endParaRPr b="1" sz="5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8" name="Google Shape;298;ga178e39349_1_25"/>
          <p:cNvSpPr txBox="1"/>
          <p:nvPr>
            <p:ph idx="1" type="body"/>
          </p:nvPr>
        </p:nvSpPr>
        <p:spPr>
          <a:xfrm>
            <a:off x="762475" y="14254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American College of Emergency Physicians. 2003. Clinical policy for children younger than 3 years presenting to the emergency department with fever. Annals of Emergency Medicine,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American College of Emergency Physicians, Emergency Nurses Association. 2017. Triage scale standardization,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American College of Emergency Physicians, American Academy of Emergency Nurse Practitioners, Emergency Nurses Association &amp; Society of Emergency Medicine Physician Assistants. 2017. Optimizing the treatment of acute pain i the emergency department,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Blansfield, J. (Ed.). 2019. Trauma Nursing Core Course provider manual (8th ed.). Emergency Nurses Association,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Gilboy N., Tanable P., Travers D. et al (red. Bednarek-Chałuda M., Szemień M., Zwoliński P.), Handbook The Emergency Severity Index (ESI), 2020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Gilboy, N. 2010. Triage. In P. K. Howard &amp; R. A. Steinmann (Eds.). Sheehy’s Emergency Nursing: Principles and Practice (6th ed.),</a:t>
            </a:r>
            <a:endParaRPr sz="20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550">
              <a:solidFill>
                <a:srgbClr val="290088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a1e7c4a343_0_9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BIBLIOGRAFIA</a:t>
            </a:r>
            <a:endParaRPr b="1" sz="5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4" name="Google Shape;304;ga1e7c4a343_0_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Gilboy N, Tanabe T, Travers D, Rosenau AM 2011. Emergency Severity Index (ESI): A Triage Tool for Emergency Department Care, Version 4. Implementation Handbook 2012 Edition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Sweet, V. (Ed.). 2018. Emergency Nursing Core Curriculum (7th ed.),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Tanabe, P., Gimbel, R., Yarnold, P. R., &amp; Adams, J. G. 2004. The Emergency Severity Index (version 3) 5-level triage system scores predict ED resource consumption. Journal of Emergency Nursing,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Wuerz, R. 2001. Emergency Severity Index triage category is associated with six-month survival. Academic Emergency Medicine,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pl-PL" sz="2000"/>
              <a:t>Żądło A., Bednarek-Chałuda M., Szwej K et al., Emergency Severity Index (ESI)− jednolity system segregacji medycznej pacjentów szpitalnych oddziałów ratunkowych, Na Ratunek 5/2020,</a:t>
            </a:r>
            <a:endParaRPr sz="2000"/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>
              <a:solidFill>
                <a:srgbClr val="290088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a178e39349_1_30"/>
          <p:cNvSpPr txBox="1"/>
          <p:nvPr>
            <p:ph type="title"/>
          </p:nvPr>
        </p:nvSpPr>
        <p:spPr>
          <a:xfrm>
            <a:off x="820775" y="993100"/>
            <a:ext cx="10736400" cy="48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b="1" lang="pl-PL" sz="5900">
                <a:latin typeface="Lato"/>
                <a:ea typeface="Lato"/>
                <a:cs typeface="Lato"/>
                <a:sym typeface="Lato"/>
              </a:rPr>
              <a:t>DZIĘKUJEMY ZA UWAGĘ !</a:t>
            </a:r>
            <a:endParaRPr b="1" sz="59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t/>
            </a:r>
            <a:endParaRPr b="1" sz="59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lang="pl-PL" sz="3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triazpytania@sensonics.pl</a:t>
            </a:r>
            <a:endParaRPr sz="3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t/>
            </a:r>
            <a:endParaRPr sz="3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lang="pl-PL" sz="3800">
                <a:latin typeface="Lato"/>
                <a:ea typeface="Lato"/>
                <a:cs typeface="Lato"/>
                <a:sym typeface="Lato"/>
              </a:rPr>
              <a:t>					   </a:t>
            </a:r>
            <a:r>
              <a:rPr b="1" lang="pl-PL" sz="3000">
                <a:latin typeface="Lato"/>
                <a:ea typeface="Lato"/>
                <a:cs typeface="Lato"/>
                <a:sym typeface="Lato"/>
              </a:rPr>
              <a:t>System Segregacji Medycznej SSM</a:t>
            </a:r>
            <a:endParaRPr b="1" sz="30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t/>
            </a:r>
            <a:endParaRPr sz="3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lang="pl-PL" sz="3800">
                <a:latin typeface="Lato"/>
                <a:ea typeface="Lato"/>
                <a:cs typeface="Lato"/>
                <a:sym typeface="Lato"/>
              </a:rPr>
              <a:t>	</a:t>
            </a:r>
            <a:endParaRPr b="1" sz="2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</a:pPr>
            <a:r>
              <a:rPr lang="pl-PL" sz="3800">
                <a:latin typeface="Lato"/>
                <a:ea typeface="Lato"/>
                <a:cs typeface="Lato"/>
                <a:sym typeface="Lato"/>
              </a:rPr>
              <a:t>		</a:t>
            </a:r>
            <a:endParaRPr b="1" sz="24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10" name="Google Shape;310;ga178e39349_1_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44817" y="3975092"/>
            <a:ext cx="802975" cy="80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ga178e39349_1_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44823" y="2858848"/>
            <a:ext cx="802975" cy="80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ga1c483b416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250" y="0"/>
            <a:ext cx="11491200" cy="684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ga1c483b416_0_0"/>
          <p:cNvPicPr preferRelativeResize="0"/>
          <p:nvPr/>
        </p:nvPicPr>
        <p:blipFill rotWithShape="1">
          <a:blip r:embed="rId5">
            <a:alphaModFix/>
          </a:blip>
          <a:srcRect b="0" l="13807" r="0" t="0"/>
          <a:stretch/>
        </p:blipFill>
        <p:spPr>
          <a:xfrm>
            <a:off x="8236325" y="2135925"/>
            <a:ext cx="4065125" cy="471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ISTOTA TRIAGE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6" name="Google Shape;96;p3"/>
          <p:cNvSpPr txBox="1"/>
          <p:nvPr>
            <p:ph idx="1" type="body"/>
          </p:nvPr>
        </p:nvSpPr>
        <p:spPr>
          <a:xfrm>
            <a:off x="922550" y="1825625"/>
            <a:ext cx="10431300" cy="43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l-PL" sz="4700">
                <a:solidFill>
                  <a:srgbClr val="000000"/>
                </a:solidFill>
              </a:rPr>
              <a:t>Zapewnienie </a:t>
            </a:r>
            <a:br>
              <a:rPr lang="pl-PL" sz="4700">
                <a:solidFill>
                  <a:srgbClr val="000000"/>
                </a:solidFill>
              </a:rPr>
            </a:br>
            <a:r>
              <a:rPr b="1" lang="pl-PL" sz="4700">
                <a:solidFill>
                  <a:srgbClr val="6D9EEB"/>
                </a:solidFill>
              </a:rPr>
              <a:t>odpowiedniemu pacjentowi</a:t>
            </a:r>
            <a:r>
              <a:rPr lang="pl-PL" sz="4700">
                <a:solidFill>
                  <a:srgbClr val="000000"/>
                </a:solidFill>
              </a:rPr>
              <a:t> </a:t>
            </a:r>
            <a:endParaRPr sz="47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4700">
                <a:solidFill>
                  <a:srgbClr val="3C78D8"/>
                </a:solidFill>
              </a:rPr>
              <a:t>odpowiedniej opieki </a:t>
            </a:r>
            <a:endParaRPr b="1" sz="4700">
              <a:solidFill>
                <a:srgbClr val="3C78D8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4700">
                <a:solidFill>
                  <a:srgbClr val="1155CC"/>
                </a:solidFill>
              </a:rPr>
              <a:t>w odpowiednim</a:t>
            </a:r>
            <a:r>
              <a:rPr b="1" lang="pl-PL" sz="4700">
                <a:solidFill>
                  <a:srgbClr val="595959"/>
                </a:solidFill>
              </a:rPr>
              <a:t> </a:t>
            </a:r>
            <a:r>
              <a:rPr lang="pl-PL" sz="4700">
                <a:solidFill>
                  <a:srgbClr val="000000"/>
                </a:solidFill>
              </a:rPr>
              <a:t>dla jego stanu</a:t>
            </a:r>
            <a:r>
              <a:rPr b="1" lang="pl-PL" sz="4700">
                <a:solidFill>
                  <a:srgbClr val="595959"/>
                </a:solidFill>
              </a:rPr>
              <a:t> </a:t>
            </a:r>
            <a:r>
              <a:rPr b="1" lang="pl-PL" sz="4700">
                <a:solidFill>
                  <a:srgbClr val="1155CC"/>
                </a:solidFill>
              </a:rPr>
              <a:t>czasie</a:t>
            </a:r>
            <a:r>
              <a:rPr lang="pl-PL" sz="4700">
                <a:solidFill>
                  <a:srgbClr val="000000"/>
                </a:solidFill>
              </a:rPr>
              <a:t>.</a:t>
            </a:r>
            <a:endParaRPr sz="47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a183242c70_2_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ESI - EMERGENCY SEVERITY INDEX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2" name="Google Shape;102;ga183242c70_2_8"/>
          <p:cNvSpPr/>
          <p:nvPr/>
        </p:nvSpPr>
        <p:spPr>
          <a:xfrm>
            <a:off x="4408129" y="2384447"/>
            <a:ext cx="3386700" cy="3386700"/>
          </a:xfrm>
          <a:prstGeom prst="donut">
            <a:avLst>
              <a:gd fmla="val 16067" name="adj"/>
            </a:avLst>
          </a:prstGeom>
          <a:solidFill>
            <a:srgbClr val="000000">
              <a:alpha val="10760"/>
            </a:srgbClr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3" name="Google Shape;103;ga183242c70_2_8"/>
          <p:cNvGrpSpPr/>
          <p:nvPr/>
        </p:nvGrpSpPr>
        <p:grpSpPr>
          <a:xfrm>
            <a:off x="7495563" y="1370037"/>
            <a:ext cx="2419584" cy="1438383"/>
            <a:chOff x="5111547" y="69348"/>
            <a:chExt cx="1814734" cy="1078814"/>
          </a:xfrm>
        </p:grpSpPr>
        <p:cxnSp>
          <p:nvCxnSpPr>
            <p:cNvPr id="104" name="Google Shape;104;ga183242c70_2_8"/>
            <p:cNvCxnSpPr/>
            <p:nvPr/>
          </p:nvCxnSpPr>
          <p:spPr>
            <a:xfrm flipH="1">
              <a:off x="5111547" y="995462"/>
              <a:ext cx="396900" cy="152700"/>
            </a:xfrm>
            <a:prstGeom prst="straightConnector1">
              <a:avLst/>
            </a:prstGeom>
            <a:noFill/>
            <a:ln cap="flat" cmpd="sng" w="19050">
              <a:solidFill>
                <a:srgbClr val="085631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sp>
          <p:nvSpPr>
            <p:cNvPr id="105" name="Google Shape;105;ga183242c70_2_8"/>
            <p:cNvSpPr txBox="1"/>
            <p:nvPr/>
          </p:nvSpPr>
          <p:spPr>
            <a:xfrm>
              <a:off x="5431081" y="69348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l-PL" sz="1800">
                  <a:latin typeface="Roboto"/>
                  <a:ea typeface="Roboto"/>
                  <a:cs typeface="Roboto"/>
                  <a:sym typeface="Roboto"/>
                </a:rPr>
                <a:t>Dostosowany dla  niemowląt, dzieci i </a:t>
              </a:r>
              <a:r>
                <a:rPr b="1" lang="pl-PL" sz="1800">
                  <a:latin typeface="Roboto"/>
                  <a:ea typeface="Roboto"/>
                  <a:cs typeface="Roboto"/>
                  <a:sym typeface="Roboto"/>
                </a:rPr>
                <a:t>dorosłych</a:t>
              </a:r>
              <a:endParaRPr b="1" sz="1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6" name="Google Shape;106;ga183242c70_2_8"/>
          <p:cNvGrpSpPr/>
          <p:nvPr/>
        </p:nvGrpSpPr>
        <p:grpSpPr>
          <a:xfrm>
            <a:off x="2530958" y="1946987"/>
            <a:ext cx="2331502" cy="892778"/>
            <a:chOff x="2159291" y="965021"/>
            <a:chExt cx="1748670" cy="669600"/>
          </a:xfrm>
        </p:grpSpPr>
        <p:cxnSp>
          <p:nvCxnSpPr>
            <p:cNvPr id="107" name="Google Shape;107;ga183242c70_2_8"/>
            <p:cNvCxnSpPr/>
            <p:nvPr/>
          </p:nvCxnSpPr>
          <p:spPr>
            <a:xfrm>
              <a:off x="3634961" y="1153772"/>
              <a:ext cx="273000" cy="378300"/>
            </a:xfrm>
            <a:prstGeom prst="straightConnector1">
              <a:avLst/>
            </a:prstGeom>
            <a:noFill/>
            <a:ln cap="flat" cmpd="sng" w="19050">
              <a:solidFill>
                <a:srgbClr val="65F0AD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sp>
          <p:nvSpPr>
            <p:cNvPr id="108" name="Google Shape;108;ga183242c70_2_8"/>
            <p:cNvSpPr txBox="1"/>
            <p:nvPr/>
          </p:nvSpPr>
          <p:spPr>
            <a:xfrm>
              <a:off x="2159291" y="965021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l-PL" sz="1800">
                  <a:latin typeface="Roboto"/>
                  <a:ea typeface="Roboto"/>
                  <a:cs typeface="Roboto"/>
                  <a:sym typeface="Roboto"/>
                </a:rPr>
                <a:t>Prawna Ochrona Triażysty</a:t>
              </a:r>
              <a:endParaRPr b="1" sz="1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9" name="Google Shape;109;ga183242c70_2_8"/>
          <p:cNvGrpSpPr/>
          <p:nvPr/>
        </p:nvGrpSpPr>
        <p:grpSpPr>
          <a:xfrm>
            <a:off x="8024374" y="4113896"/>
            <a:ext cx="2353600" cy="892778"/>
            <a:chOff x="5797635" y="2952090"/>
            <a:chExt cx="1765244" cy="669600"/>
          </a:xfrm>
        </p:grpSpPr>
        <p:cxnSp>
          <p:nvCxnSpPr>
            <p:cNvPr id="110" name="Google Shape;110;ga183242c70_2_8"/>
            <p:cNvCxnSpPr/>
            <p:nvPr/>
          </p:nvCxnSpPr>
          <p:spPr>
            <a:xfrm rot="10800000">
              <a:off x="5797635" y="3010469"/>
              <a:ext cx="732900" cy="244500"/>
            </a:xfrm>
            <a:prstGeom prst="straightConnector1">
              <a:avLst/>
            </a:prstGeom>
            <a:noFill/>
            <a:ln cap="flat" cmpd="sng" w="19050">
              <a:solidFill>
                <a:srgbClr val="0E9453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sp>
          <p:nvSpPr>
            <p:cNvPr id="111" name="Google Shape;111;ga183242c70_2_8"/>
            <p:cNvSpPr txBox="1"/>
            <p:nvPr/>
          </p:nvSpPr>
          <p:spPr>
            <a:xfrm>
              <a:off x="6067679" y="2952090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l-PL">
                  <a:latin typeface="Roboto"/>
                  <a:ea typeface="Roboto"/>
                  <a:cs typeface="Roboto"/>
                  <a:sym typeface="Roboto"/>
                </a:rPr>
                <a:t> </a:t>
              </a:r>
              <a:endParaRPr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2" name="Google Shape;112;ga183242c70_2_8"/>
          <p:cNvGrpSpPr/>
          <p:nvPr/>
        </p:nvGrpSpPr>
        <p:grpSpPr>
          <a:xfrm>
            <a:off x="1784477" y="3847879"/>
            <a:ext cx="2699533" cy="892778"/>
            <a:chOff x="1485901" y="2734018"/>
            <a:chExt cx="2024700" cy="669600"/>
          </a:xfrm>
        </p:grpSpPr>
        <p:cxnSp>
          <p:nvCxnSpPr>
            <p:cNvPr id="113" name="Google Shape;113;ga183242c70_2_8"/>
            <p:cNvCxnSpPr>
              <a:stCxn id="114" idx="3"/>
            </p:cNvCxnSpPr>
            <p:nvPr/>
          </p:nvCxnSpPr>
          <p:spPr>
            <a:xfrm>
              <a:off x="2981101" y="3068818"/>
              <a:ext cx="529500" cy="15000"/>
            </a:xfrm>
            <a:prstGeom prst="straightConnector1">
              <a:avLst/>
            </a:prstGeom>
            <a:noFill/>
            <a:ln cap="flat" cmpd="sng" w="19050">
              <a:solidFill>
                <a:srgbClr val="0E9453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sp>
          <p:nvSpPr>
            <p:cNvPr id="114" name="Google Shape;114;ga183242c70_2_8"/>
            <p:cNvSpPr txBox="1"/>
            <p:nvPr/>
          </p:nvSpPr>
          <p:spPr>
            <a:xfrm>
              <a:off x="1485901" y="2734018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l-PL">
                  <a:latin typeface="Roboto"/>
                  <a:ea typeface="Roboto"/>
                  <a:cs typeface="Roboto"/>
                  <a:sym typeface="Roboto"/>
                </a:rPr>
                <a:t> </a:t>
              </a:r>
              <a:r>
                <a:rPr b="1" lang="pl-PL" sz="1800">
                  <a:latin typeface="Roboto"/>
                  <a:ea typeface="Roboto"/>
                  <a:cs typeface="Roboto"/>
                  <a:sym typeface="Roboto"/>
                </a:rPr>
                <a:t>Brak ram czasowych</a:t>
              </a:r>
              <a:endParaRPr b="1" sz="1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5" name="Google Shape;115;ga183242c70_2_8"/>
          <p:cNvGrpSpPr/>
          <p:nvPr/>
        </p:nvGrpSpPr>
        <p:grpSpPr>
          <a:xfrm>
            <a:off x="3571726" y="5767926"/>
            <a:ext cx="3235175" cy="931776"/>
            <a:chOff x="2252775" y="3541000"/>
            <a:chExt cx="3176100" cy="981230"/>
          </a:xfrm>
        </p:grpSpPr>
        <p:cxnSp>
          <p:nvCxnSpPr>
            <p:cNvPr id="116" name="Google Shape;116;ga183242c70_2_8"/>
            <p:cNvCxnSpPr/>
            <p:nvPr/>
          </p:nvCxnSpPr>
          <p:spPr>
            <a:xfrm rot="10800000">
              <a:off x="4563402" y="3541000"/>
              <a:ext cx="0" cy="489600"/>
            </a:xfrm>
            <a:prstGeom prst="straightConnector1">
              <a:avLst/>
            </a:prstGeom>
            <a:noFill/>
            <a:ln cap="flat" cmpd="sng" w="19050">
              <a:solidFill>
                <a:srgbClr val="085631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sp>
          <p:nvSpPr>
            <p:cNvPr id="117" name="Google Shape;117;ga183242c70_2_8"/>
            <p:cNvSpPr txBox="1"/>
            <p:nvPr/>
          </p:nvSpPr>
          <p:spPr>
            <a:xfrm>
              <a:off x="2252775" y="3852630"/>
              <a:ext cx="31761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l-PL" sz="1800">
                  <a:latin typeface="Roboto"/>
                  <a:ea typeface="Roboto"/>
                  <a:cs typeface="Roboto"/>
                  <a:sym typeface="Roboto"/>
                </a:rPr>
                <a:t>Zmniejszenie ryzyka zdarzeń </a:t>
              </a:r>
              <a:r>
                <a:rPr b="1" lang="pl-PL" sz="1800">
                  <a:latin typeface="Roboto"/>
                  <a:ea typeface="Roboto"/>
                  <a:cs typeface="Roboto"/>
                  <a:sym typeface="Roboto"/>
                </a:rPr>
                <a:t>niepożądanych</a:t>
              </a:r>
              <a:endParaRPr b="1" sz="1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1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18" name="Google Shape;118;ga183242c70_2_8"/>
          <p:cNvSpPr/>
          <p:nvPr/>
        </p:nvSpPr>
        <p:spPr>
          <a:xfrm rot="1800095">
            <a:off x="4304580" y="2278697"/>
            <a:ext cx="3587828" cy="3587828"/>
          </a:xfrm>
          <a:prstGeom prst="blockArc">
            <a:avLst>
              <a:gd fmla="val 14414370" name="adj1"/>
              <a:gd fmla="val 18998613" name="adj2"/>
              <a:gd fmla="val 8907" name="adj3"/>
            </a:avLst>
          </a:prstGeom>
          <a:solidFill>
            <a:srgbClr val="085631"/>
          </a:solidFill>
          <a:ln>
            <a:noFill/>
          </a:ln>
          <a:effectLst>
            <a:outerShdw blurRad="71438" rotWithShape="0" algn="bl" dir="5400000" dist="9525">
              <a:srgbClr val="000000">
                <a:alpha val="40000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a183242c70_2_8"/>
          <p:cNvSpPr/>
          <p:nvPr/>
        </p:nvSpPr>
        <p:spPr>
          <a:xfrm flipH="1" rot="-9000757">
            <a:off x="4312417" y="2276536"/>
            <a:ext cx="3586968" cy="3586968"/>
          </a:xfrm>
          <a:prstGeom prst="blockArc">
            <a:avLst>
              <a:gd fmla="val 20178804" name="adj1"/>
              <a:gd fmla="val 2623923" name="adj2"/>
              <a:gd fmla="val 8858" name="adj3"/>
            </a:avLst>
          </a:prstGeom>
          <a:solidFill>
            <a:srgbClr val="0E9453"/>
          </a:solidFill>
          <a:ln>
            <a:noFill/>
          </a:ln>
          <a:effectLst>
            <a:outerShdw blurRad="71438" rotWithShape="0" algn="bl" dir="5400000" dist="9525">
              <a:srgbClr val="000000">
                <a:alpha val="40000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a183242c70_2_8"/>
          <p:cNvSpPr/>
          <p:nvPr/>
        </p:nvSpPr>
        <p:spPr>
          <a:xfrm rot="-3782290">
            <a:off x="7420487" y="3307343"/>
            <a:ext cx="484344" cy="484344"/>
          </a:xfrm>
          <a:prstGeom prst="rtTriangle">
            <a:avLst/>
          </a:prstGeom>
          <a:solidFill>
            <a:srgbClr val="08563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a183242c70_2_8"/>
          <p:cNvSpPr/>
          <p:nvPr/>
        </p:nvSpPr>
        <p:spPr>
          <a:xfrm flipH="1" rot="-1800026">
            <a:off x="4299319" y="2272148"/>
            <a:ext cx="3595753" cy="3595753"/>
          </a:xfrm>
          <a:prstGeom prst="blockArc">
            <a:avLst>
              <a:gd fmla="val 14334136" name="adj1"/>
              <a:gd fmla="val 18854681" name="adj2"/>
              <a:gd fmla="val 8846" name="adj3"/>
            </a:avLst>
          </a:prstGeom>
          <a:solidFill>
            <a:srgbClr val="65F0AD"/>
          </a:solidFill>
          <a:ln>
            <a:noFill/>
          </a:ln>
          <a:effectLst>
            <a:outerShdw blurRad="71438" rotWithShape="0" algn="bl" dir="5400000" dist="9525">
              <a:srgbClr val="000000">
                <a:alpha val="40000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a183242c70_2_8"/>
          <p:cNvSpPr/>
          <p:nvPr/>
        </p:nvSpPr>
        <p:spPr>
          <a:xfrm rot="9000757">
            <a:off x="4288039" y="2280303"/>
            <a:ext cx="3586968" cy="3586968"/>
          </a:xfrm>
          <a:prstGeom prst="blockArc">
            <a:avLst>
              <a:gd fmla="val 20184517" name="adj1"/>
              <a:gd fmla="val 3007258" name="adj2"/>
              <a:gd fmla="val 9336" name="adj3"/>
            </a:avLst>
          </a:prstGeom>
          <a:solidFill>
            <a:srgbClr val="0E9453"/>
          </a:solidFill>
          <a:ln cap="flat" cmpd="sng" w="9525">
            <a:solidFill>
              <a:srgbClr val="0E9453"/>
            </a:solidFill>
            <a:prstDash val="solid"/>
            <a:round/>
            <a:headEnd len="sm" w="sm" type="none"/>
            <a:tailEnd len="sm" w="sm" type="none"/>
          </a:ln>
          <a:effectLst>
            <a:outerShdw blurRad="71438" rotWithShape="0" algn="bl" dir="5400000" dist="9525">
              <a:srgbClr val="000000">
                <a:alpha val="40000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a183242c70_2_8"/>
          <p:cNvSpPr/>
          <p:nvPr/>
        </p:nvSpPr>
        <p:spPr>
          <a:xfrm flipH="1" rot="-9000757">
            <a:off x="4312417" y="2206861"/>
            <a:ext cx="3586968" cy="3586968"/>
          </a:xfrm>
          <a:prstGeom prst="blockArc">
            <a:avLst>
              <a:gd fmla="val 15738599" name="adj1"/>
              <a:gd fmla="val 20008131" name="adj2"/>
              <a:gd fmla="val 9063" name="adj3"/>
            </a:avLst>
          </a:prstGeom>
          <a:solidFill>
            <a:srgbClr val="085631"/>
          </a:solidFill>
          <a:ln>
            <a:noFill/>
          </a:ln>
          <a:effectLst>
            <a:outerShdw blurRad="71438" rotWithShape="0" algn="bl" dir="5400000" dist="9525">
              <a:srgbClr val="000000">
                <a:alpha val="40000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a183242c70_2_8"/>
          <p:cNvSpPr/>
          <p:nvPr/>
        </p:nvSpPr>
        <p:spPr>
          <a:xfrm rot="9240359">
            <a:off x="4296144" y="3307045"/>
            <a:ext cx="484625" cy="484625"/>
          </a:xfrm>
          <a:prstGeom prst="rtTriangle">
            <a:avLst/>
          </a:prstGeom>
          <a:solidFill>
            <a:srgbClr val="0E9453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a183242c70_2_8"/>
          <p:cNvSpPr/>
          <p:nvPr/>
        </p:nvSpPr>
        <p:spPr>
          <a:xfrm rot="476952">
            <a:off x="6838016" y="5149100"/>
            <a:ext cx="483748" cy="483748"/>
          </a:xfrm>
          <a:prstGeom prst="rtTriangle">
            <a:avLst/>
          </a:prstGeom>
          <a:solidFill>
            <a:srgbClr val="0E9453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a183242c70_2_8"/>
          <p:cNvSpPr/>
          <p:nvPr/>
        </p:nvSpPr>
        <p:spPr>
          <a:xfrm rot="4858540">
            <a:off x="4883150" y="5148950"/>
            <a:ext cx="483890" cy="483890"/>
          </a:xfrm>
          <a:prstGeom prst="rtTriangle">
            <a:avLst/>
          </a:prstGeom>
          <a:solidFill>
            <a:srgbClr val="08563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a183242c70_2_8"/>
          <p:cNvSpPr/>
          <p:nvPr/>
        </p:nvSpPr>
        <p:spPr>
          <a:xfrm rot="-8100000">
            <a:off x="5863866" y="2219028"/>
            <a:ext cx="484085" cy="484085"/>
          </a:xfrm>
          <a:prstGeom prst="rtTriangle">
            <a:avLst/>
          </a:prstGeom>
          <a:solidFill>
            <a:srgbClr val="65F0AD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8" name="Google Shape;128;ga183242c70_2_8"/>
          <p:cNvGrpSpPr/>
          <p:nvPr/>
        </p:nvGrpSpPr>
        <p:grpSpPr>
          <a:xfrm>
            <a:off x="1607671" y="5150782"/>
            <a:ext cx="2875100" cy="913057"/>
            <a:chOff x="1554490" y="2556457"/>
            <a:chExt cx="1788331" cy="684810"/>
          </a:xfrm>
        </p:grpSpPr>
        <p:cxnSp>
          <p:nvCxnSpPr>
            <p:cNvPr id="129" name="Google Shape;129;ga183242c70_2_8"/>
            <p:cNvCxnSpPr/>
            <p:nvPr/>
          </p:nvCxnSpPr>
          <p:spPr>
            <a:xfrm flipH="1" rot="10800000">
              <a:off x="2892522" y="2556457"/>
              <a:ext cx="450300" cy="145200"/>
            </a:xfrm>
            <a:prstGeom prst="straightConnector1">
              <a:avLst/>
            </a:prstGeom>
            <a:noFill/>
            <a:ln cap="flat" cmpd="sng" w="19050">
              <a:solidFill>
                <a:srgbClr val="0E9453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sp>
          <p:nvSpPr>
            <p:cNvPr id="130" name="Google Shape;130;ga183242c70_2_8"/>
            <p:cNvSpPr txBox="1"/>
            <p:nvPr/>
          </p:nvSpPr>
          <p:spPr>
            <a:xfrm>
              <a:off x="1554490" y="2571667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l-PL" sz="1800">
                  <a:latin typeface="Roboto"/>
                  <a:ea typeface="Roboto"/>
                  <a:cs typeface="Roboto"/>
                  <a:sym typeface="Roboto"/>
                </a:rPr>
                <a:t>Wysoka rzetelność i trafności decyzji</a:t>
              </a:r>
              <a:endParaRPr b="1" sz="1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1" name="Google Shape;131;ga183242c70_2_8"/>
          <p:cNvSpPr txBox="1"/>
          <p:nvPr/>
        </p:nvSpPr>
        <p:spPr>
          <a:xfrm>
            <a:off x="8531325" y="3897437"/>
            <a:ext cx="2583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800">
                <a:latin typeface="Roboto"/>
                <a:ea typeface="Roboto"/>
                <a:cs typeface="Roboto"/>
                <a:sym typeface="Roboto"/>
              </a:rPr>
              <a:t>Ocena kliniczna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800">
                <a:latin typeface="Roboto"/>
                <a:ea typeface="Roboto"/>
                <a:cs typeface="Roboto"/>
                <a:sym typeface="Roboto"/>
              </a:rPr>
              <a:t> +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 sz="18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lang="pl-PL" sz="1800">
                <a:latin typeface="Roboto"/>
                <a:ea typeface="Roboto"/>
                <a:cs typeface="Roboto"/>
                <a:sym typeface="Roboto"/>
              </a:rPr>
              <a:t>Koncepcja zasobów 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132" name="Google Shape;132;ga183242c70_2_8"/>
          <p:cNvGrpSpPr/>
          <p:nvPr/>
        </p:nvGrpSpPr>
        <p:grpSpPr>
          <a:xfrm>
            <a:off x="7385200" y="5505787"/>
            <a:ext cx="2640326" cy="1094277"/>
            <a:chOff x="5625360" y="2771594"/>
            <a:chExt cx="1870449" cy="841104"/>
          </a:xfrm>
        </p:grpSpPr>
        <p:cxnSp>
          <p:nvCxnSpPr>
            <p:cNvPr id="133" name="Google Shape;133;ga183242c70_2_8"/>
            <p:cNvCxnSpPr/>
            <p:nvPr/>
          </p:nvCxnSpPr>
          <p:spPr>
            <a:xfrm rot="10800000">
              <a:off x="5625360" y="2771594"/>
              <a:ext cx="673500" cy="363000"/>
            </a:xfrm>
            <a:prstGeom prst="straightConnector1">
              <a:avLst/>
            </a:prstGeom>
            <a:noFill/>
            <a:ln cap="flat" cmpd="sng" w="19050">
              <a:solidFill>
                <a:srgbClr val="0E9453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sp>
          <p:nvSpPr>
            <p:cNvPr id="134" name="Google Shape;134;ga183242c70_2_8"/>
            <p:cNvSpPr txBox="1"/>
            <p:nvPr/>
          </p:nvSpPr>
          <p:spPr>
            <a:xfrm>
              <a:off x="6000609" y="2943099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21900" lIns="121900" spcFirstLastPara="1" rIns="121900" wrap="square" tIns="121900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l-PL" sz="1800">
                  <a:latin typeface="Roboto"/>
                  <a:ea typeface="Roboto"/>
                  <a:cs typeface="Roboto"/>
                  <a:sym typeface="Roboto"/>
                </a:rPr>
                <a:t>Parametry życiowe</a:t>
              </a:r>
              <a:endParaRPr b="1" sz="1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35" name="Google Shape;135;ga183242c70_2_8"/>
          <p:cNvSpPr txBox="1"/>
          <p:nvPr/>
        </p:nvSpPr>
        <p:spPr>
          <a:xfrm>
            <a:off x="838202" y="2897416"/>
            <a:ext cx="19935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l-PL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lang="pl-PL" sz="1800">
                <a:latin typeface="Roboto"/>
                <a:ea typeface="Roboto"/>
                <a:cs typeface="Roboto"/>
                <a:sym typeface="Roboto"/>
              </a:rPr>
              <a:t>5 -stopniowy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36" name="Google Shape;136;ga183242c70_2_8"/>
          <p:cNvCxnSpPr>
            <a:stCxn id="135" idx="3"/>
            <a:endCxn id="124" idx="4"/>
          </p:cNvCxnSpPr>
          <p:nvPr/>
        </p:nvCxnSpPr>
        <p:spPr>
          <a:xfrm>
            <a:off x="2831702" y="3343816"/>
            <a:ext cx="1382700" cy="93900"/>
          </a:xfrm>
          <a:prstGeom prst="straightConnector1">
            <a:avLst/>
          </a:prstGeom>
          <a:noFill/>
          <a:ln cap="flat" cmpd="sng" w="19050">
            <a:solidFill>
              <a:srgbClr val="0E9453"/>
            </a:solidFill>
            <a:prstDash val="solid"/>
            <a:round/>
            <a:headEnd len="med" w="med" type="oval"/>
            <a:tailEnd len="sm" w="sm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ga178e39349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7475" y="896250"/>
            <a:ext cx="7687100" cy="57582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a178e39349_0_0"/>
          <p:cNvSpPr txBox="1"/>
          <p:nvPr>
            <p:ph type="title"/>
          </p:nvPr>
        </p:nvSpPr>
        <p:spPr>
          <a:xfrm>
            <a:off x="1288850" y="141275"/>
            <a:ext cx="100650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4000">
                <a:latin typeface="Lato"/>
                <a:ea typeface="Lato"/>
                <a:cs typeface="Lato"/>
                <a:sym typeface="Lato"/>
              </a:rPr>
              <a:t>Algorytm ESI - wersja 4.0 (2005)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ga178e39349_0_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4601" y="1391976"/>
            <a:ext cx="3575975" cy="52234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a178e39349_0_10"/>
          <p:cNvSpPr txBox="1"/>
          <p:nvPr>
            <p:ph type="title"/>
          </p:nvPr>
        </p:nvSpPr>
        <p:spPr>
          <a:xfrm>
            <a:off x="1167450" y="141275"/>
            <a:ext cx="10186200" cy="10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PUNKT DECYZYJNY A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9" name="Google Shape;149;ga178e39349_0_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2276" y="2440450"/>
            <a:ext cx="6991373" cy="4174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a178e39349_0_1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105726" y="4086538"/>
            <a:ext cx="882775" cy="88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a1c483b416_0_9"/>
          <p:cNvSpPr txBox="1"/>
          <p:nvPr>
            <p:ph type="title"/>
          </p:nvPr>
        </p:nvSpPr>
        <p:spPr>
          <a:xfrm>
            <a:off x="1167450" y="141275"/>
            <a:ext cx="10186200" cy="10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PUNKT DECYZYJNY B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6" name="Google Shape;156;ga1c483b416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0300" y="1080100"/>
            <a:ext cx="3767725" cy="553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a1c483b416_0_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6475" y="1080100"/>
            <a:ext cx="4139575" cy="201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ga1c483b416_0_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80425" y="3245625"/>
            <a:ext cx="6866992" cy="345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ga1c483b416_0_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80563" y="1853300"/>
            <a:ext cx="466725" cy="46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1c483b416_0_19"/>
          <p:cNvSpPr txBox="1"/>
          <p:nvPr>
            <p:ph type="title"/>
          </p:nvPr>
        </p:nvSpPr>
        <p:spPr>
          <a:xfrm>
            <a:off x="1167450" y="141275"/>
            <a:ext cx="10186200" cy="10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PUNKT DECYZYJNY C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5" name="Google Shape;165;ga1c483b416_0_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0413" y="1419950"/>
            <a:ext cx="3514725" cy="516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a1c483b416_0_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5725" y="1546600"/>
            <a:ext cx="6580676" cy="5006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a1c483b416_0_28"/>
          <p:cNvSpPr txBox="1"/>
          <p:nvPr>
            <p:ph type="title"/>
          </p:nvPr>
        </p:nvSpPr>
        <p:spPr>
          <a:xfrm>
            <a:off x="1167450" y="141275"/>
            <a:ext cx="10186200" cy="103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l-PL" sz="5200">
                <a:latin typeface="Lato"/>
                <a:ea typeface="Lato"/>
                <a:cs typeface="Lato"/>
                <a:sym typeface="Lato"/>
              </a:rPr>
              <a:t>PUNKT DECYZYJNY D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72" name="Google Shape;172;ga1c483b416_0_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9550" y="1497113"/>
            <a:ext cx="3310456" cy="4862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ga1c483b416_0_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12406" y="1843088"/>
            <a:ext cx="7228884" cy="4862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yw pakietu Office">
  <a:themeElements>
    <a:clrScheme name="Pakiet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2020-09-11T09:33:49Z</dcterms:created>
  <dc:creator>Grzegorz Gajkowski</dc:creator>
</cp:coreProperties>
</file>